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4" r:id="rId6"/>
    <p:sldId id="261" r:id="rId7"/>
    <p:sldId id="262" r:id="rId8"/>
    <p:sldId id="263" r:id="rId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1158B9-4574-4B8E-8B86-E65702A7CA5A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57BFD3BD-50E3-470E-A803-7F3CA655A55C}">
      <dgm:prSet custT="1"/>
      <dgm:spPr/>
      <dgm:t>
        <a:bodyPr/>
        <a:lstStyle/>
        <a:p>
          <a:pPr>
            <a:defRPr cap="all"/>
          </a:pPr>
          <a:r>
            <a:rPr lang="en-US" sz="1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Vision Process (Update)</a:t>
          </a:r>
        </a:p>
      </dgm:t>
    </dgm:pt>
    <dgm:pt modelId="{89685E18-FCAD-4590-9CD2-A3A05ACE9543}" type="parTrans" cxnId="{888BA635-EF99-41F7-A8AE-B285668FA3F2}">
      <dgm:prSet/>
      <dgm:spPr/>
      <dgm:t>
        <a:bodyPr/>
        <a:lstStyle/>
        <a:p>
          <a:endParaRPr lang="en-US"/>
        </a:p>
      </dgm:t>
    </dgm:pt>
    <dgm:pt modelId="{49133F34-F1E8-4D31-9BDE-F4F1E690C40E}" type="sibTrans" cxnId="{888BA635-EF99-41F7-A8AE-B285668FA3F2}">
      <dgm:prSet/>
      <dgm:spPr/>
      <dgm:t>
        <a:bodyPr/>
        <a:lstStyle/>
        <a:p>
          <a:endParaRPr lang="en-US"/>
        </a:p>
      </dgm:t>
    </dgm:pt>
    <dgm:pt modelId="{D500179C-F8B5-44C0-97B6-81D56E0E8C0D}">
      <dgm:prSet custT="1"/>
      <dgm:spPr/>
      <dgm:t>
        <a:bodyPr/>
        <a:lstStyle/>
        <a:p>
          <a:pPr>
            <a:defRPr cap="all"/>
          </a:pPr>
          <a:r>
            <a:rPr lang="en-US" sz="1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Water and Resiliency</a:t>
          </a:r>
        </a:p>
      </dgm:t>
    </dgm:pt>
    <dgm:pt modelId="{421C9A42-16A2-4586-8308-8B2154422203}" type="parTrans" cxnId="{7496E964-E2EC-4B6D-A3EF-93EB55486915}">
      <dgm:prSet/>
      <dgm:spPr/>
      <dgm:t>
        <a:bodyPr/>
        <a:lstStyle/>
        <a:p>
          <a:endParaRPr lang="en-US"/>
        </a:p>
      </dgm:t>
    </dgm:pt>
    <dgm:pt modelId="{17BCE066-17EA-4B37-9F3C-5E72977BD782}" type="sibTrans" cxnId="{7496E964-E2EC-4B6D-A3EF-93EB55486915}">
      <dgm:prSet/>
      <dgm:spPr/>
      <dgm:t>
        <a:bodyPr/>
        <a:lstStyle/>
        <a:p>
          <a:endParaRPr lang="en-US"/>
        </a:p>
      </dgm:t>
    </dgm:pt>
    <dgm:pt modelId="{EF3875D6-C2BC-4B52-AD4C-5B0C598DB542}">
      <dgm:prSet custT="1"/>
      <dgm:spPr/>
      <dgm:t>
        <a:bodyPr/>
        <a:lstStyle/>
        <a:p>
          <a:pPr>
            <a:defRPr cap="all"/>
          </a:pPr>
          <a:r>
            <a:rPr lang="en-US" sz="1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Growth Management versus Re-Development</a:t>
          </a:r>
        </a:p>
      </dgm:t>
    </dgm:pt>
    <dgm:pt modelId="{C581D173-4D8B-4403-8129-2967837ED5CC}" type="parTrans" cxnId="{6831495D-25BB-4472-8644-1E5D3FF64E2A}">
      <dgm:prSet/>
      <dgm:spPr/>
      <dgm:t>
        <a:bodyPr/>
        <a:lstStyle/>
        <a:p>
          <a:endParaRPr lang="en-US"/>
        </a:p>
      </dgm:t>
    </dgm:pt>
    <dgm:pt modelId="{F1474054-C893-4692-81EB-77E30F9704AF}" type="sibTrans" cxnId="{6831495D-25BB-4472-8644-1E5D3FF64E2A}">
      <dgm:prSet/>
      <dgm:spPr/>
      <dgm:t>
        <a:bodyPr/>
        <a:lstStyle/>
        <a:p>
          <a:endParaRPr lang="en-US"/>
        </a:p>
      </dgm:t>
    </dgm:pt>
    <dgm:pt modelId="{595BC528-FEA9-469A-9571-7024E0666EFC}">
      <dgm:prSet custT="1"/>
      <dgm:spPr/>
      <dgm:t>
        <a:bodyPr/>
        <a:lstStyle/>
        <a:p>
          <a:pPr>
            <a:defRPr cap="all"/>
          </a:pPr>
          <a:r>
            <a:rPr lang="en-US" sz="1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Traffic---US 41 (Tamiami Trail)</a:t>
          </a:r>
        </a:p>
      </dgm:t>
    </dgm:pt>
    <dgm:pt modelId="{E8FBC6A6-2401-40E3-8CBB-C6BE606EA031}" type="parTrans" cxnId="{1D30A151-ED3D-46CF-B9FA-15DEE7AAAB8F}">
      <dgm:prSet/>
      <dgm:spPr/>
      <dgm:t>
        <a:bodyPr/>
        <a:lstStyle/>
        <a:p>
          <a:endParaRPr lang="en-US"/>
        </a:p>
      </dgm:t>
    </dgm:pt>
    <dgm:pt modelId="{D82C6D2C-A934-4414-A7A1-4167E8C607C5}" type="sibTrans" cxnId="{1D30A151-ED3D-46CF-B9FA-15DEE7AAAB8F}">
      <dgm:prSet/>
      <dgm:spPr/>
      <dgm:t>
        <a:bodyPr/>
        <a:lstStyle/>
        <a:p>
          <a:endParaRPr lang="en-US"/>
        </a:p>
      </dgm:t>
    </dgm:pt>
    <dgm:pt modelId="{ADA8C84E-53A1-4B81-884D-29F3C7D8AB60}">
      <dgm:prSet custT="1"/>
      <dgm:spPr/>
      <dgm:t>
        <a:bodyPr/>
        <a:lstStyle/>
        <a:p>
          <a:pPr>
            <a:defRPr cap="all"/>
          </a:pPr>
          <a:r>
            <a:rPr lang="en-US" sz="14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Parking (Quantity versus Convenience</a:t>
          </a:r>
          <a:r>
            <a:rPr lang="en-US" sz="1100" dirty="0"/>
            <a:t>)</a:t>
          </a:r>
        </a:p>
      </dgm:t>
    </dgm:pt>
    <dgm:pt modelId="{87211629-5C0D-4659-966C-11A882929378}" type="parTrans" cxnId="{5D5D32AD-A230-4274-B013-63D6FCA6BDD9}">
      <dgm:prSet/>
      <dgm:spPr/>
      <dgm:t>
        <a:bodyPr/>
        <a:lstStyle/>
        <a:p>
          <a:endParaRPr lang="en-US"/>
        </a:p>
      </dgm:t>
    </dgm:pt>
    <dgm:pt modelId="{E0118D0E-1A18-4152-8918-2064A52E76AB}" type="sibTrans" cxnId="{5D5D32AD-A230-4274-B013-63D6FCA6BDD9}">
      <dgm:prSet/>
      <dgm:spPr/>
      <dgm:t>
        <a:bodyPr/>
        <a:lstStyle/>
        <a:p>
          <a:endParaRPr lang="en-US"/>
        </a:p>
      </dgm:t>
    </dgm:pt>
    <dgm:pt modelId="{3B409CF8-C174-4A7D-A465-8C0B5D68316D}">
      <dgm:prSet custT="1"/>
      <dgm:spPr/>
      <dgm:t>
        <a:bodyPr/>
        <a:lstStyle/>
        <a:p>
          <a:pPr>
            <a:defRPr cap="all"/>
          </a:pPr>
          <a:r>
            <a:rPr lang="en-US" sz="13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Service/</a:t>
          </a:r>
        </a:p>
        <a:p>
          <a:pPr>
            <a:defRPr cap="all"/>
          </a:pPr>
          <a:r>
            <a:rPr lang="en-US" sz="1300" b="1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Transaction Economy Sustainability Concerns</a:t>
          </a:r>
        </a:p>
      </dgm:t>
    </dgm:pt>
    <dgm:pt modelId="{801C9520-11F4-4191-BF29-237DC24B749B}" type="parTrans" cxnId="{D3649B9C-994D-49F5-9651-8F42887A168F}">
      <dgm:prSet/>
      <dgm:spPr/>
      <dgm:t>
        <a:bodyPr/>
        <a:lstStyle/>
        <a:p>
          <a:endParaRPr lang="en-US"/>
        </a:p>
      </dgm:t>
    </dgm:pt>
    <dgm:pt modelId="{851DB7F2-EFB5-44EB-9E4C-58551B160B3E}" type="sibTrans" cxnId="{D3649B9C-994D-49F5-9651-8F42887A168F}">
      <dgm:prSet/>
      <dgm:spPr/>
      <dgm:t>
        <a:bodyPr/>
        <a:lstStyle/>
        <a:p>
          <a:endParaRPr lang="en-US"/>
        </a:p>
      </dgm:t>
    </dgm:pt>
    <dgm:pt modelId="{71A34D38-B611-401F-A046-9905A10821C6}" type="pres">
      <dgm:prSet presAssocID="{DE1158B9-4574-4B8E-8B86-E65702A7CA5A}" presName="root" presStyleCnt="0">
        <dgm:presLayoutVars>
          <dgm:dir/>
          <dgm:resizeHandles val="exact"/>
        </dgm:presLayoutVars>
      </dgm:prSet>
      <dgm:spPr/>
    </dgm:pt>
    <dgm:pt modelId="{CF09B194-ED11-4D49-81E0-92B3CEDBABB2}" type="pres">
      <dgm:prSet presAssocID="{57BFD3BD-50E3-470E-A803-7F3CA655A55C}" presName="compNode" presStyleCnt="0"/>
      <dgm:spPr/>
    </dgm:pt>
    <dgm:pt modelId="{0F2B4A94-2A90-44E6-9D61-37AC0DEDCE9F}" type="pres">
      <dgm:prSet presAssocID="{57BFD3BD-50E3-470E-A803-7F3CA655A55C}" presName="iconBgRect" presStyleLbl="bgShp" presStyleIdx="0" presStyleCnt="6"/>
      <dgm:spPr>
        <a:prstGeom prst="round2DiagRect">
          <a:avLst>
            <a:gd name="adj1" fmla="val 29727"/>
            <a:gd name="adj2" fmla="val 0"/>
          </a:avLst>
        </a:prstGeom>
        <a:solidFill>
          <a:schemeClr val="bg2"/>
        </a:solidFill>
      </dgm:spPr>
    </dgm:pt>
    <dgm:pt modelId="{563646A5-09C8-4490-B18C-981CE7EC38F3}" type="pres">
      <dgm:prSet presAssocID="{57BFD3BD-50E3-470E-A803-7F3CA655A55C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E4B7653D-10E2-4EBA-804F-7FAC98EED6AF}" type="pres">
      <dgm:prSet presAssocID="{57BFD3BD-50E3-470E-A803-7F3CA655A55C}" presName="spaceRect" presStyleCnt="0"/>
      <dgm:spPr/>
    </dgm:pt>
    <dgm:pt modelId="{5736F8AE-DE2A-456A-A4A5-EFEC0CC01A9D}" type="pres">
      <dgm:prSet presAssocID="{57BFD3BD-50E3-470E-A803-7F3CA655A55C}" presName="textRect" presStyleLbl="revTx" presStyleIdx="0" presStyleCnt="6">
        <dgm:presLayoutVars>
          <dgm:chMax val="1"/>
          <dgm:chPref val="1"/>
        </dgm:presLayoutVars>
      </dgm:prSet>
      <dgm:spPr/>
    </dgm:pt>
    <dgm:pt modelId="{0DBA759D-CEA1-4DE6-AEE4-64D84F1C2279}" type="pres">
      <dgm:prSet presAssocID="{49133F34-F1E8-4D31-9BDE-F4F1E690C40E}" presName="sibTrans" presStyleCnt="0"/>
      <dgm:spPr/>
    </dgm:pt>
    <dgm:pt modelId="{3C869EE8-9B00-46ED-9990-B8D8A60413EE}" type="pres">
      <dgm:prSet presAssocID="{D500179C-F8B5-44C0-97B6-81D56E0E8C0D}" presName="compNode" presStyleCnt="0"/>
      <dgm:spPr/>
    </dgm:pt>
    <dgm:pt modelId="{7E027563-F463-44B0-8765-5501EDE2B234}" type="pres">
      <dgm:prSet presAssocID="{D500179C-F8B5-44C0-97B6-81D56E0E8C0D}" presName="iconBgRect" presStyleLbl="bgShp" presStyleIdx="1" presStyleCnt="6"/>
      <dgm:spPr>
        <a:prstGeom prst="round2DiagRect">
          <a:avLst>
            <a:gd name="adj1" fmla="val 29727"/>
            <a:gd name="adj2" fmla="val 0"/>
          </a:avLst>
        </a:prstGeom>
        <a:solidFill>
          <a:schemeClr val="bg2"/>
        </a:solidFill>
      </dgm:spPr>
    </dgm:pt>
    <dgm:pt modelId="{2014B150-69C5-4C3C-953B-8DE9C6E30BB8}" type="pres">
      <dgm:prSet presAssocID="{D500179C-F8B5-44C0-97B6-81D56E0E8C0D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ter"/>
        </a:ext>
      </dgm:extLst>
    </dgm:pt>
    <dgm:pt modelId="{AD7AE996-4936-4C31-95E5-80849DE85F90}" type="pres">
      <dgm:prSet presAssocID="{D500179C-F8B5-44C0-97B6-81D56E0E8C0D}" presName="spaceRect" presStyleCnt="0"/>
      <dgm:spPr/>
    </dgm:pt>
    <dgm:pt modelId="{11471443-ACB7-4B36-A755-4B3196A1C609}" type="pres">
      <dgm:prSet presAssocID="{D500179C-F8B5-44C0-97B6-81D56E0E8C0D}" presName="textRect" presStyleLbl="revTx" presStyleIdx="1" presStyleCnt="6">
        <dgm:presLayoutVars>
          <dgm:chMax val="1"/>
          <dgm:chPref val="1"/>
        </dgm:presLayoutVars>
      </dgm:prSet>
      <dgm:spPr/>
    </dgm:pt>
    <dgm:pt modelId="{CA1836D7-4764-4D06-9673-0F36550867FC}" type="pres">
      <dgm:prSet presAssocID="{17BCE066-17EA-4B37-9F3C-5E72977BD782}" presName="sibTrans" presStyleCnt="0"/>
      <dgm:spPr/>
    </dgm:pt>
    <dgm:pt modelId="{A1B041FE-C591-42C0-B4BC-3914E3305952}" type="pres">
      <dgm:prSet presAssocID="{EF3875D6-C2BC-4B52-AD4C-5B0C598DB542}" presName="compNode" presStyleCnt="0"/>
      <dgm:spPr/>
    </dgm:pt>
    <dgm:pt modelId="{4445F507-7D6B-4659-988F-DF6BC8A2DCC1}" type="pres">
      <dgm:prSet presAssocID="{EF3875D6-C2BC-4B52-AD4C-5B0C598DB542}" presName="iconBgRect" presStyleLbl="bgShp" presStyleIdx="2" presStyleCnt="6"/>
      <dgm:spPr>
        <a:prstGeom prst="round2DiagRect">
          <a:avLst>
            <a:gd name="adj1" fmla="val 29727"/>
            <a:gd name="adj2" fmla="val 0"/>
          </a:avLst>
        </a:prstGeom>
        <a:solidFill>
          <a:schemeClr val="bg2"/>
        </a:solidFill>
      </dgm:spPr>
    </dgm:pt>
    <dgm:pt modelId="{E4CE82C0-D574-4885-84D7-D197263277DF}" type="pres">
      <dgm:prSet presAssocID="{EF3875D6-C2BC-4B52-AD4C-5B0C598DB542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66E00FEB-9356-4080-B1ED-2844BB47277D}" type="pres">
      <dgm:prSet presAssocID="{EF3875D6-C2BC-4B52-AD4C-5B0C598DB542}" presName="spaceRect" presStyleCnt="0"/>
      <dgm:spPr/>
    </dgm:pt>
    <dgm:pt modelId="{6C49BAC6-947B-4987-9F6D-9D11334E5714}" type="pres">
      <dgm:prSet presAssocID="{EF3875D6-C2BC-4B52-AD4C-5B0C598DB542}" presName="textRect" presStyleLbl="revTx" presStyleIdx="2" presStyleCnt="6" custScaleX="138262">
        <dgm:presLayoutVars>
          <dgm:chMax val="1"/>
          <dgm:chPref val="1"/>
        </dgm:presLayoutVars>
      </dgm:prSet>
      <dgm:spPr/>
    </dgm:pt>
    <dgm:pt modelId="{503C91DB-9768-4D5C-9C0E-5D990748C407}" type="pres">
      <dgm:prSet presAssocID="{F1474054-C893-4692-81EB-77E30F9704AF}" presName="sibTrans" presStyleCnt="0"/>
      <dgm:spPr/>
    </dgm:pt>
    <dgm:pt modelId="{52742E3B-0644-4F73-8D44-2E065E5522BC}" type="pres">
      <dgm:prSet presAssocID="{595BC528-FEA9-469A-9571-7024E0666EFC}" presName="compNode" presStyleCnt="0"/>
      <dgm:spPr/>
    </dgm:pt>
    <dgm:pt modelId="{3F44D3D6-F45A-4BA2-8B6A-15B2F94C1848}" type="pres">
      <dgm:prSet presAssocID="{595BC528-FEA9-469A-9571-7024E0666EFC}" presName="iconBgRect" presStyleLbl="bgShp" presStyleIdx="3" presStyleCnt="6"/>
      <dgm:spPr>
        <a:prstGeom prst="round2DiagRect">
          <a:avLst>
            <a:gd name="adj1" fmla="val 29727"/>
            <a:gd name="adj2" fmla="val 0"/>
          </a:avLst>
        </a:prstGeom>
        <a:solidFill>
          <a:schemeClr val="bg2"/>
        </a:solidFill>
      </dgm:spPr>
    </dgm:pt>
    <dgm:pt modelId="{D01A6AB2-263B-44F2-8748-503E479B1FEC}" type="pres">
      <dgm:prSet presAssocID="{595BC528-FEA9-469A-9571-7024E0666EFC}" presName="iconRect" presStyleLbl="node1" presStyleIdx="3" presStyleCnt="6" custLinFactNeighborX="-3325" custLinFactNeighborY="-4791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affic light"/>
        </a:ext>
      </dgm:extLst>
    </dgm:pt>
    <dgm:pt modelId="{DFBBB7FE-7C13-4004-9E19-F81B42B1B76F}" type="pres">
      <dgm:prSet presAssocID="{595BC528-FEA9-469A-9571-7024E0666EFC}" presName="spaceRect" presStyleCnt="0"/>
      <dgm:spPr/>
    </dgm:pt>
    <dgm:pt modelId="{BD9FA7B2-5439-49FF-981B-A6096B0CD2BA}" type="pres">
      <dgm:prSet presAssocID="{595BC528-FEA9-469A-9571-7024E0666EFC}" presName="textRect" presStyleLbl="revTx" presStyleIdx="3" presStyleCnt="6">
        <dgm:presLayoutVars>
          <dgm:chMax val="1"/>
          <dgm:chPref val="1"/>
        </dgm:presLayoutVars>
      </dgm:prSet>
      <dgm:spPr/>
    </dgm:pt>
    <dgm:pt modelId="{85E8DC60-C678-4777-8653-54215B950548}" type="pres">
      <dgm:prSet presAssocID="{D82C6D2C-A934-4414-A7A1-4167E8C607C5}" presName="sibTrans" presStyleCnt="0"/>
      <dgm:spPr/>
    </dgm:pt>
    <dgm:pt modelId="{82CC6403-7607-4EA8-949E-FE93D65239B1}" type="pres">
      <dgm:prSet presAssocID="{ADA8C84E-53A1-4B81-884D-29F3C7D8AB60}" presName="compNode" presStyleCnt="0"/>
      <dgm:spPr/>
    </dgm:pt>
    <dgm:pt modelId="{8BC48DE0-18D7-4B88-9AD3-D473FFF76867}" type="pres">
      <dgm:prSet presAssocID="{ADA8C84E-53A1-4B81-884D-29F3C7D8AB60}" presName="iconBgRect" presStyleLbl="bgShp" presStyleIdx="4" presStyleCnt="6"/>
      <dgm:spPr>
        <a:prstGeom prst="round2DiagRect">
          <a:avLst>
            <a:gd name="adj1" fmla="val 29727"/>
            <a:gd name="adj2" fmla="val 0"/>
          </a:avLst>
        </a:prstGeom>
        <a:solidFill>
          <a:schemeClr val="bg2"/>
        </a:solidFill>
      </dgm:spPr>
    </dgm:pt>
    <dgm:pt modelId="{774B89F6-0B8F-4DC7-B6C2-1A536FAAA693}" type="pres">
      <dgm:prSet presAssocID="{ADA8C84E-53A1-4B81-884D-29F3C7D8AB60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r"/>
        </a:ext>
      </dgm:extLst>
    </dgm:pt>
    <dgm:pt modelId="{C3F8E728-0F10-4FC7-BCA4-5754734C696E}" type="pres">
      <dgm:prSet presAssocID="{ADA8C84E-53A1-4B81-884D-29F3C7D8AB60}" presName="spaceRect" presStyleCnt="0"/>
      <dgm:spPr/>
    </dgm:pt>
    <dgm:pt modelId="{402D37DF-86A2-41A7-9612-414EE2D867FB}" type="pres">
      <dgm:prSet presAssocID="{ADA8C84E-53A1-4B81-884D-29F3C7D8AB60}" presName="textRect" presStyleLbl="revTx" presStyleIdx="4" presStyleCnt="6">
        <dgm:presLayoutVars>
          <dgm:chMax val="1"/>
          <dgm:chPref val="1"/>
        </dgm:presLayoutVars>
      </dgm:prSet>
      <dgm:spPr/>
    </dgm:pt>
    <dgm:pt modelId="{97CBD441-8188-4DE0-8925-1DBF9577331D}" type="pres">
      <dgm:prSet presAssocID="{E0118D0E-1A18-4152-8918-2064A52E76AB}" presName="sibTrans" presStyleCnt="0"/>
      <dgm:spPr/>
    </dgm:pt>
    <dgm:pt modelId="{9F8850C4-00D0-4AB1-AE40-B17E6629BB97}" type="pres">
      <dgm:prSet presAssocID="{3B409CF8-C174-4A7D-A465-8C0B5D68316D}" presName="compNode" presStyleCnt="0"/>
      <dgm:spPr/>
    </dgm:pt>
    <dgm:pt modelId="{7C9B5D26-FDC2-47BD-9398-C6068CD4CD45}" type="pres">
      <dgm:prSet presAssocID="{3B409CF8-C174-4A7D-A465-8C0B5D68316D}" presName="iconBgRect" presStyleLbl="bgShp" presStyleIdx="5" presStyleCnt="6"/>
      <dgm:spPr>
        <a:prstGeom prst="round2DiagRect">
          <a:avLst>
            <a:gd name="adj1" fmla="val 29727"/>
            <a:gd name="adj2" fmla="val 0"/>
          </a:avLst>
        </a:prstGeom>
        <a:solidFill>
          <a:schemeClr val="bg2"/>
        </a:solidFill>
      </dgm:spPr>
    </dgm:pt>
    <dgm:pt modelId="{5EF8E7ED-DDCA-4B39-AF2E-96F710FD720D}" type="pres">
      <dgm:prSet presAssocID="{3B409CF8-C174-4A7D-A465-8C0B5D68316D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ins"/>
        </a:ext>
      </dgm:extLst>
    </dgm:pt>
    <dgm:pt modelId="{D3C42F8F-BA91-48C8-B587-520C79CA6162}" type="pres">
      <dgm:prSet presAssocID="{3B409CF8-C174-4A7D-A465-8C0B5D68316D}" presName="spaceRect" presStyleCnt="0"/>
      <dgm:spPr/>
    </dgm:pt>
    <dgm:pt modelId="{BC53475B-B27F-4105-AA7F-D2D50CE6AAAB}" type="pres">
      <dgm:prSet presAssocID="{3B409CF8-C174-4A7D-A465-8C0B5D68316D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DA0B3C0C-5DD9-41B5-A50E-2C1E5419D427}" type="presOf" srcId="{EF3875D6-C2BC-4B52-AD4C-5B0C598DB542}" destId="{6C49BAC6-947B-4987-9F6D-9D11334E5714}" srcOrd="0" destOrd="0" presId="urn:microsoft.com/office/officeart/2018/5/layout/IconLeafLabelList"/>
    <dgm:cxn modelId="{64995716-4E4C-44F1-82E1-FD9257655A83}" type="presOf" srcId="{595BC528-FEA9-469A-9571-7024E0666EFC}" destId="{BD9FA7B2-5439-49FF-981B-A6096B0CD2BA}" srcOrd="0" destOrd="0" presId="urn:microsoft.com/office/officeart/2018/5/layout/IconLeafLabelList"/>
    <dgm:cxn modelId="{9F6D0626-1F39-4B25-9839-745AF3D77C87}" type="presOf" srcId="{3B409CF8-C174-4A7D-A465-8C0B5D68316D}" destId="{BC53475B-B27F-4105-AA7F-D2D50CE6AAAB}" srcOrd="0" destOrd="0" presId="urn:microsoft.com/office/officeart/2018/5/layout/IconLeafLabelList"/>
    <dgm:cxn modelId="{888BA635-EF99-41F7-A8AE-B285668FA3F2}" srcId="{DE1158B9-4574-4B8E-8B86-E65702A7CA5A}" destId="{57BFD3BD-50E3-470E-A803-7F3CA655A55C}" srcOrd="0" destOrd="0" parTransId="{89685E18-FCAD-4590-9CD2-A3A05ACE9543}" sibTransId="{49133F34-F1E8-4D31-9BDE-F4F1E690C40E}"/>
    <dgm:cxn modelId="{68257736-D0C3-4C57-8837-FBEF4FF15E04}" type="presOf" srcId="{ADA8C84E-53A1-4B81-884D-29F3C7D8AB60}" destId="{402D37DF-86A2-41A7-9612-414EE2D867FB}" srcOrd="0" destOrd="0" presId="urn:microsoft.com/office/officeart/2018/5/layout/IconLeafLabelList"/>
    <dgm:cxn modelId="{6831495D-25BB-4472-8644-1E5D3FF64E2A}" srcId="{DE1158B9-4574-4B8E-8B86-E65702A7CA5A}" destId="{EF3875D6-C2BC-4B52-AD4C-5B0C598DB542}" srcOrd="2" destOrd="0" parTransId="{C581D173-4D8B-4403-8129-2967837ED5CC}" sibTransId="{F1474054-C893-4692-81EB-77E30F9704AF}"/>
    <dgm:cxn modelId="{7496E964-E2EC-4B6D-A3EF-93EB55486915}" srcId="{DE1158B9-4574-4B8E-8B86-E65702A7CA5A}" destId="{D500179C-F8B5-44C0-97B6-81D56E0E8C0D}" srcOrd="1" destOrd="0" parTransId="{421C9A42-16A2-4586-8308-8B2154422203}" sibTransId="{17BCE066-17EA-4B37-9F3C-5E72977BD782}"/>
    <dgm:cxn modelId="{1D30A151-ED3D-46CF-B9FA-15DEE7AAAB8F}" srcId="{DE1158B9-4574-4B8E-8B86-E65702A7CA5A}" destId="{595BC528-FEA9-469A-9571-7024E0666EFC}" srcOrd="3" destOrd="0" parTransId="{E8FBC6A6-2401-40E3-8CBB-C6BE606EA031}" sibTransId="{D82C6D2C-A934-4414-A7A1-4167E8C607C5}"/>
    <dgm:cxn modelId="{B4A61052-0A42-4F28-8CC5-904D161C77D3}" type="presOf" srcId="{D500179C-F8B5-44C0-97B6-81D56E0E8C0D}" destId="{11471443-ACB7-4B36-A755-4B3196A1C609}" srcOrd="0" destOrd="0" presId="urn:microsoft.com/office/officeart/2018/5/layout/IconLeafLabelList"/>
    <dgm:cxn modelId="{81E7C07F-C089-4B2F-AA33-C28196ABBFAA}" type="presOf" srcId="{DE1158B9-4574-4B8E-8B86-E65702A7CA5A}" destId="{71A34D38-B611-401F-A046-9905A10821C6}" srcOrd="0" destOrd="0" presId="urn:microsoft.com/office/officeart/2018/5/layout/IconLeafLabelList"/>
    <dgm:cxn modelId="{D3649B9C-994D-49F5-9651-8F42887A168F}" srcId="{DE1158B9-4574-4B8E-8B86-E65702A7CA5A}" destId="{3B409CF8-C174-4A7D-A465-8C0B5D68316D}" srcOrd="5" destOrd="0" parTransId="{801C9520-11F4-4191-BF29-237DC24B749B}" sibTransId="{851DB7F2-EFB5-44EB-9E4C-58551B160B3E}"/>
    <dgm:cxn modelId="{00F7E99C-B163-4B16-86EC-3FE44EC42727}" type="presOf" srcId="{57BFD3BD-50E3-470E-A803-7F3CA655A55C}" destId="{5736F8AE-DE2A-456A-A4A5-EFEC0CC01A9D}" srcOrd="0" destOrd="0" presId="urn:microsoft.com/office/officeart/2018/5/layout/IconLeafLabelList"/>
    <dgm:cxn modelId="{5D5D32AD-A230-4274-B013-63D6FCA6BDD9}" srcId="{DE1158B9-4574-4B8E-8B86-E65702A7CA5A}" destId="{ADA8C84E-53A1-4B81-884D-29F3C7D8AB60}" srcOrd="4" destOrd="0" parTransId="{87211629-5C0D-4659-966C-11A882929378}" sibTransId="{E0118D0E-1A18-4152-8918-2064A52E76AB}"/>
    <dgm:cxn modelId="{6E27B887-9995-47F6-B931-E9442F4A4DDB}" type="presParOf" srcId="{71A34D38-B611-401F-A046-9905A10821C6}" destId="{CF09B194-ED11-4D49-81E0-92B3CEDBABB2}" srcOrd="0" destOrd="0" presId="urn:microsoft.com/office/officeart/2018/5/layout/IconLeafLabelList"/>
    <dgm:cxn modelId="{291BF0B5-BA60-40B8-85A3-26DBA8CA6D72}" type="presParOf" srcId="{CF09B194-ED11-4D49-81E0-92B3CEDBABB2}" destId="{0F2B4A94-2A90-44E6-9D61-37AC0DEDCE9F}" srcOrd="0" destOrd="0" presId="urn:microsoft.com/office/officeart/2018/5/layout/IconLeafLabelList"/>
    <dgm:cxn modelId="{26F24BF9-0556-48D6-9297-FBDF117443D7}" type="presParOf" srcId="{CF09B194-ED11-4D49-81E0-92B3CEDBABB2}" destId="{563646A5-09C8-4490-B18C-981CE7EC38F3}" srcOrd="1" destOrd="0" presId="urn:microsoft.com/office/officeart/2018/5/layout/IconLeafLabelList"/>
    <dgm:cxn modelId="{6C3C9839-8719-4C06-AAAA-76DC5B6C16C6}" type="presParOf" srcId="{CF09B194-ED11-4D49-81E0-92B3CEDBABB2}" destId="{E4B7653D-10E2-4EBA-804F-7FAC98EED6AF}" srcOrd="2" destOrd="0" presId="urn:microsoft.com/office/officeart/2018/5/layout/IconLeafLabelList"/>
    <dgm:cxn modelId="{5EE9EFDB-B7EC-4A9D-BDDF-92A14E359569}" type="presParOf" srcId="{CF09B194-ED11-4D49-81E0-92B3CEDBABB2}" destId="{5736F8AE-DE2A-456A-A4A5-EFEC0CC01A9D}" srcOrd="3" destOrd="0" presId="urn:microsoft.com/office/officeart/2018/5/layout/IconLeafLabelList"/>
    <dgm:cxn modelId="{0F5EE4F3-CD06-49D0-9CBD-29569E2689F9}" type="presParOf" srcId="{71A34D38-B611-401F-A046-9905A10821C6}" destId="{0DBA759D-CEA1-4DE6-AEE4-64D84F1C2279}" srcOrd="1" destOrd="0" presId="urn:microsoft.com/office/officeart/2018/5/layout/IconLeafLabelList"/>
    <dgm:cxn modelId="{FD69D9A8-8BAB-4F8C-B610-7DE55A463F7C}" type="presParOf" srcId="{71A34D38-B611-401F-A046-9905A10821C6}" destId="{3C869EE8-9B00-46ED-9990-B8D8A60413EE}" srcOrd="2" destOrd="0" presId="urn:microsoft.com/office/officeart/2018/5/layout/IconLeafLabelList"/>
    <dgm:cxn modelId="{4907928A-EEC3-4DBD-98E7-3C09B2FE9A9C}" type="presParOf" srcId="{3C869EE8-9B00-46ED-9990-B8D8A60413EE}" destId="{7E027563-F463-44B0-8765-5501EDE2B234}" srcOrd="0" destOrd="0" presId="urn:microsoft.com/office/officeart/2018/5/layout/IconLeafLabelList"/>
    <dgm:cxn modelId="{3CDAABDE-ECE0-4142-AD0E-A2A8CB3821CC}" type="presParOf" srcId="{3C869EE8-9B00-46ED-9990-B8D8A60413EE}" destId="{2014B150-69C5-4C3C-953B-8DE9C6E30BB8}" srcOrd="1" destOrd="0" presId="urn:microsoft.com/office/officeart/2018/5/layout/IconLeafLabelList"/>
    <dgm:cxn modelId="{20E2A58B-DBD1-4D21-8252-6DA7E1275311}" type="presParOf" srcId="{3C869EE8-9B00-46ED-9990-B8D8A60413EE}" destId="{AD7AE996-4936-4C31-95E5-80849DE85F90}" srcOrd="2" destOrd="0" presId="urn:microsoft.com/office/officeart/2018/5/layout/IconLeafLabelList"/>
    <dgm:cxn modelId="{1EAEF3C1-84D3-43C2-ADBF-6A429C2130B6}" type="presParOf" srcId="{3C869EE8-9B00-46ED-9990-B8D8A60413EE}" destId="{11471443-ACB7-4B36-A755-4B3196A1C609}" srcOrd="3" destOrd="0" presId="urn:microsoft.com/office/officeart/2018/5/layout/IconLeafLabelList"/>
    <dgm:cxn modelId="{80013424-A961-47EC-A170-AA2E27B999D7}" type="presParOf" srcId="{71A34D38-B611-401F-A046-9905A10821C6}" destId="{CA1836D7-4764-4D06-9673-0F36550867FC}" srcOrd="3" destOrd="0" presId="urn:microsoft.com/office/officeart/2018/5/layout/IconLeafLabelList"/>
    <dgm:cxn modelId="{9B5A9569-0015-4439-89D4-D4C97CECF1D6}" type="presParOf" srcId="{71A34D38-B611-401F-A046-9905A10821C6}" destId="{A1B041FE-C591-42C0-B4BC-3914E3305952}" srcOrd="4" destOrd="0" presId="urn:microsoft.com/office/officeart/2018/5/layout/IconLeafLabelList"/>
    <dgm:cxn modelId="{A9DF6C6D-294D-4551-80B4-D2BAB5D59AD1}" type="presParOf" srcId="{A1B041FE-C591-42C0-B4BC-3914E3305952}" destId="{4445F507-7D6B-4659-988F-DF6BC8A2DCC1}" srcOrd="0" destOrd="0" presId="urn:microsoft.com/office/officeart/2018/5/layout/IconLeafLabelList"/>
    <dgm:cxn modelId="{B36C9771-ED8D-46E2-B543-AD138E47C183}" type="presParOf" srcId="{A1B041FE-C591-42C0-B4BC-3914E3305952}" destId="{E4CE82C0-D574-4885-84D7-D197263277DF}" srcOrd="1" destOrd="0" presId="urn:microsoft.com/office/officeart/2018/5/layout/IconLeafLabelList"/>
    <dgm:cxn modelId="{CA3F5B3F-3298-4F23-BD3F-56648EFA136F}" type="presParOf" srcId="{A1B041FE-C591-42C0-B4BC-3914E3305952}" destId="{66E00FEB-9356-4080-B1ED-2844BB47277D}" srcOrd="2" destOrd="0" presId="urn:microsoft.com/office/officeart/2018/5/layout/IconLeafLabelList"/>
    <dgm:cxn modelId="{606844E1-C7AE-4205-B192-57A7134436BF}" type="presParOf" srcId="{A1B041FE-C591-42C0-B4BC-3914E3305952}" destId="{6C49BAC6-947B-4987-9F6D-9D11334E5714}" srcOrd="3" destOrd="0" presId="urn:microsoft.com/office/officeart/2018/5/layout/IconLeafLabelList"/>
    <dgm:cxn modelId="{BBB10881-3632-45AA-8935-22F67045F5BC}" type="presParOf" srcId="{71A34D38-B611-401F-A046-9905A10821C6}" destId="{503C91DB-9768-4D5C-9C0E-5D990748C407}" srcOrd="5" destOrd="0" presId="urn:microsoft.com/office/officeart/2018/5/layout/IconLeafLabelList"/>
    <dgm:cxn modelId="{1628D3C8-6C4E-45F9-AA5B-8505AB7D377C}" type="presParOf" srcId="{71A34D38-B611-401F-A046-9905A10821C6}" destId="{52742E3B-0644-4F73-8D44-2E065E5522BC}" srcOrd="6" destOrd="0" presId="urn:microsoft.com/office/officeart/2018/5/layout/IconLeafLabelList"/>
    <dgm:cxn modelId="{4E72E73D-B1D4-46AA-A761-ADB5F0B2B983}" type="presParOf" srcId="{52742E3B-0644-4F73-8D44-2E065E5522BC}" destId="{3F44D3D6-F45A-4BA2-8B6A-15B2F94C1848}" srcOrd="0" destOrd="0" presId="urn:microsoft.com/office/officeart/2018/5/layout/IconLeafLabelList"/>
    <dgm:cxn modelId="{F7F58FD4-05F7-4C99-A334-58C89250F803}" type="presParOf" srcId="{52742E3B-0644-4F73-8D44-2E065E5522BC}" destId="{D01A6AB2-263B-44F2-8748-503E479B1FEC}" srcOrd="1" destOrd="0" presId="urn:microsoft.com/office/officeart/2018/5/layout/IconLeafLabelList"/>
    <dgm:cxn modelId="{2212A3E8-51EF-4A5B-8845-161890B5195E}" type="presParOf" srcId="{52742E3B-0644-4F73-8D44-2E065E5522BC}" destId="{DFBBB7FE-7C13-4004-9E19-F81B42B1B76F}" srcOrd="2" destOrd="0" presId="urn:microsoft.com/office/officeart/2018/5/layout/IconLeafLabelList"/>
    <dgm:cxn modelId="{3FFE8F48-FC07-4F12-AB3C-67E8921A7B53}" type="presParOf" srcId="{52742E3B-0644-4F73-8D44-2E065E5522BC}" destId="{BD9FA7B2-5439-49FF-981B-A6096B0CD2BA}" srcOrd="3" destOrd="0" presId="urn:microsoft.com/office/officeart/2018/5/layout/IconLeafLabelList"/>
    <dgm:cxn modelId="{7792695D-8C3A-4AAE-9267-4C7E957BEB6D}" type="presParOf" srcId="{71A34D38-B611-401F-A046-9905A10821C6}" destId="{85E8DC60-C678-4777-8653-54215B950548}" srcOrd="7" destOrd="0" presId="urn:microsoft.com/office/officeart/2018/5/layout/IconLeafLabelList"/>
    <dgm:cxn modelId="{A1A586DB-ED62-427A-BFC7-8E0612A183C1}" type="presParOf" srcId="{71A34D38-B611-401F-A046-9905A10821C6}" destId="{82CC6403-7607-4EA8-949E-FE93D65239B1}" srcOrd="8" destOrd="0" presId="urn:microsoft.com/office/officeart/2018/5/layout/IconLeafLabelList"/>
    <dgm:cxn modelId="{60005FDD-9178-4481-982A-2C77FAAEBA96}" type="presParOf" srcId="{82CC6403-7607-4EA8-949E-FE93D65239B1}" destId="{8BC48DE0-18D7-4B88-9AD3-D473FFF76867}" srcOrd="0" destOrd="0" presId="urn:microsoft.com/office/officeart/2018/5/layout/IconLeafLabelList"/>
    <dgm:cxn modelId="{D5E03013-98D0-4553-A834-540460B2AE07}" type="presParOf" srcId="{82CC6403-7607-4EA8-949E-FE93D65239B1}" destId="{774B89F6-0B8F-4DC7-B6C2-1A536FAAA693}" srcOrd="1" destOrd="0" presId="urn:microsoft.com/office/officeart/2018/5/layout/IconLeafLabelList"/>
    <dgm:cxn modelId="{2F370F8C-8197-4DBE-A143-7B6D7A80A13F}" type="presParOf" srcId="{82CC6403-7607-4EA8-949E-FE93D65239B1}" destId="{C3F8E728-0F10-4FC7-BCA4-5754734C696E}" srcOrd="2" destOrd="0" presId="urn:microsoft.com/office/officeart/2018/5/layout/IconLeafLabelList"/>
    <dgm:cxn modelId="{5D95CDDF-8262-4EC2-A477-13520DC0E0C4}" type="presParOf" srcId="{82CC6403-7607-4EA8-949E-FE93D65239B1}" destId="{402D37DF-86A2-41A7-9612-414EE2D867FB}" srcOrd="3" destOrd="0" presId="urn:microsoft.com/office/officeart/2018/5/layout/IconLeafLabelList"/>
    <dgm:cxn modelId="{5106DD71-A1E5-42D4-BEA2-785850D3E4AC}" type="presParOf" srcId="{71A34D38-B611-401F-A046-9905A10821C6}" destId="{97CBD441-8188-4DE0-8925-1DBF9577331D}" srcOrd="9" destOrd="0" presId="urn:microsoft.com/office/officeart/2018/5/layout/IconLeafLabelList"/>
    <dgm:cxn modelId="{0293322F-390E-442C-A07E-C73EFBA0AD78}" type="presParOf" srcId="{71A34D38-B611-401F-A046-9905A10821C6}" destId="{9F8850C4-00D0-4AB1-AE40-B17E6629BB97}" srcOrd="10" destOrd="0" presId="urn:microsoft.com/office/officeart/2018/5/layout/IconLeafLabelList"/>
    <dgm:cxn modelId="{4E12D8EF-67AE-4AFC-AC6D-1590C9989D85}" type="presParOf" srcId="{9F8850C4-00D0-4AB1-AE40-B17E6629BB97}" destId="{7C9B5D26-FDC2-47BD-9398-C6068CD4CD45}" srcOrd="0" destOrd="0" presId="urn:microsoft.com/office/officeart/2018/5/layout/IconLeafLabelList"/>
    <dgm:cxn modelId="{F920BF35-224C-40DD-BB4A-CD788143BE91}" type="presParOf" srcId="{9F8850C4-00D0-4AB1-AE40-B17E6629BB97}" destId="{5EF8E7ED-DDCA-4B39-AF2E-96F710FD720D}" srcOrd="1" destOrd="0" presId="urn:microsoft.com/office/officeart/2018/5/layout/IconLeafLabelList"/>
    <dgm:cxn modelId="{34BFBBF7-DC36-4507-B497-3463797C24DC}" type="presParOf" srcId="{9F8850C4-00D0-4AB1-AE40-B17E6629BB97}" destId="{D3C42F8F-BA91-48C8-B587-520C79CA6162}" srcOrd="2" destOrd="0" presId="urn:microsoft.com/office/officeart/2018/5/layout/IconLeafLabelList"/>
    <dgm:cxn modelId="{700F057C-8666-403C-8DD7-86105D4D046D}" type="presParOf" srcId="{9F8850C4-00D0-4AB1-AE40-B17E6629BB97}" destId="{BC53475B-B27F-4105-AA7F-D2D50CE6AAAB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17D1D2-7C4E-42B5-8137-43D0C8CEDEFA}" type="doc">
      <dgm:prSet loTypeId="urn:microsoft.com/office/officeart/2005/8/layout/vList2" loCatId="list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F657D2A2-AC40-411F-B134-37ED772EA16E}">
      <dgm:prSet custT="1"/>
      <dgm:spPr>
        <a:gradFill rotWithShape="0">
          <a:gsLst>
            <a:gs pos="0">
              <a:schemeClr val="tx2">
                <a:lumMod val="20000"/>
                <a:lumOff val="80000"/>
              </a:schemeClr>
            </a:gs>
            <a:gs pos="100000">
              <a:schemeClr val="bg2">
                <a:lumMod val="75000"/>
              </a:schemeClr>
            </a:gs>
          </a:gsLst>
        </a:gradFill>
      </dgm:spPr>
      <dgm:t>
        <a:bodyPr/>
        <a:lstStyle/>
        <a:p>
          <a:r>
            <a:rPr lang="en-US" sz="1800" dirty="0">
              <a:solidFill>
                <a:schemeClr val="tx1">
                  <a:lumMod val="75000"/>
                  <a:lumOff val="25000"/>
                </a:schemeClr>
              </a:solidFill>
            </a:rPr>
            <a:t>Number one priority for the city is for the State to fix the stormwater infrastructure.  The deficiency contributes to water quality problems and potholes.</a:t>
          </a:r>
        </a:p>
      </dgm:t>
    </dgm:pt>
    <dgm:pt modelId="{25550FC3-72B6-4BF2-813F-8F1A5FEDF088}" type="parTrans" cxnId="{9AFB1A5D-7BCD-45D1-9C55-6BB59B8EEC9D}">
      <dgm:prSet/>
      <dgm:spPr/>
      <dgm:t>
        <a:bodyPr/>
        <a:lstStyle/>
        <a:p>
          <a:endParaRPr lang="en-US"/>
        </a:p>
      </dgm:t>
    </dgm:pt>
    <dgm:pt modelId="{352B0521-25D5-4B20-BCB2-051702D08A54}" type="sibTrans" cxnId="{9AFB1A5D-7BCD-45D1-9C55-6BB59B8EEC9D}">
      <dgm:prSet/>
      <dgm:spPr/>
      <dgm:t>
        <a:bodyPr/>
        <a:lstStyle/>
        <a:p>
          <a:endParaRPr lang="en-US"/>
        </a:p>
      </dgm:t>
    </dgm:pt>
    <dgm:pt modelId="{DB62DC46-D202-453F-8AC1-65AE8D6125F5}">
      <dgm:prSet custT="1"/>
      <dgm:spPr>
        <a:gradFill rotWithShape="0">
          <a:gsLst>
            <a:gs pos="0">
              <a:schemeClr val="tx2">
                <a:lumMod val="20000"/>
                <a:lumOff val="80000"/>
              </a:schemeClr>
            </a:gs>
            <a:gs pos="100000">
              <a:schemeClr val="bg2">
                <a:lumMod val="75000"/>
              </a:schemeClr>
            </a:gs>
          </a:gsLst>
        </a:gradFill>
      </dgm:spPr>
      <dgm:t>
        <a:bodyPr/>
        <a:lstStyle/>
        <a:p>
          <a:r>
            <a:rPr lang="en-US" sz="1800" dirty="0">
              <a:solidFill>
                <a:schemeClr val="tx1">
                  <a:lumMod val="75000"/>
                  <a:lumOff val="25000"/>
                </a:schemeClr>
              </a:solidFill>
            </a:rPr>
            <a:t>Traffic flow….the City opposes any reductions in lanes.</a:t>
          </a:r>
        </a:p>
      </dgm:t>
    </dgm:pt>
    <dgm:pt modelId="{C64E8558-4890-4B26-81B6-36BFCAB97FF2}" type="parTrans" cxnId="{20177475-6BCE-4A90-BCA1-7930D8B1FA5A}">
      <dgm:prSet/>
      <dgm:spPr/>
      <dgm:t>
        <a:bodyPr/>
        <a:lstStyle/>
        <a:p>
          <a:endParaRPr lang="en-US"/>
        </a:p>
      </dgm:t>
    </dgm:pt>
    <dgm:pt modelId="{6290AA5F-E3D8-4B49-BD50-6EC5680C3B23}" type="sibTrans" cxnId="{20177475-6BCE-4A90-BCA1-7930D8B1FA5A}">
      <dgm:prSet/>
      <dgm:spPr/>
      <dgm:t>
        <a:bodyPr/>
        <a:lstStyle/>
        <a:p>
          <a:endParaRPr lang="en-US"/>
        </a:p>
      </dgm:t>
    </dgm:pt>
    <dgm:pt modelId="{BF45ACB2-6502-4082-AD44-578CE1EAA1EE}">
      <dgm:prSet custT="1"/>
      <dgm:spPr>
        <a:gradFill rotWithShape="0">
          <a:gsLst>
            <a:gs pos="0">
              <a:schemeClr val="tx2">
                <a:lumMod val="20000"/>
                <a:lumOff val="80000"/>
              </a:schemeClr>
            </a:gs>
            <a:gs pos="100000">
              <a:schemeClr val="bg2">
                <a:lumMod val="75000"/>
              </a:schemeClr>
            </a:gs>
          </a:gsLst>
        </a:gradFill>
      </dgm:spPr>
      <dgm:t>
        <a:bodyPr/>
        <a:lstStyle/>
        <a:p>
          <a:r>
            <a:rPr lang="en-US" sz="1800" dirty="0">
              <a:solidFill>
                <a:schemeClr val="tx1">
                  <a:lumMod val="75000"/>
                  <a:lumOff val="25000"/>
                </a:schemeClr>
              </a:solidFill>
            </a:rPr>
            <a:t>City desires better traffic solutions for the “four corners” intersection</a:t>
          </a:r>
        </a:p>
      </dgm:t>
    </dgm:pt>
    <dgm:pt modelId="{50336917-ED10-448E-8929-C77723BED7A4}" type="parTrans" cxnId="{DFB4C7CD-D368-44FC-B692-E84299D5DECD}">
      <dgm:prSet/>
      <dgm:spPr/>
      <dgm:t>
        <a:bodyPr/>
        <a:lstStyle/>
        <a:p>
          <a:endParaRPr lang="en-US"/>
        </a:p>
      </dgm:t>
    </dgm:pt>
    <dgm:pt modelId="{A03811FE-B5F8-4C3D-B43E-0F540822F9C5}" type="sibTrans" cxnId="{DFB4C7CD-D368-44FC-B692-E84299D5DECD}">
      <dgm:prSet/>
      <dgm:spPr/>
      <dgm:t>
        <a:bodyPr/>
        <a:lstStyle/>
        <a:p>
          <a:endParaRPr lang="en-US"/>
        </a:p>
      </dgm:t>
    </dgm:pt>
    <dgm:pt modelId="{8D07FB08-292F-4AAE-A64F-EF4634FA9681}" type="pres">
      <dgm:prSet presAssocID="{3617D1D2-7C4E-42B5-8137-43D0C8CEDEFA}" presName="linear" presStyleCnt="0">
        <dgm:presLayoutVars>
          <dgm:animLvl val="lvl"/>
          <dgm:resizeHandles val="exact"/>
        </dgm:presLayoutVars>
      </dgm:prSet>
      <dgm:spPr/>
    </dgm:pt>
    <dgm:pt modelId="{81BEA4E8-93DB-4E88-9DC9-5C606C652345}" type="pres">
      <dgm:prSet presAssocID="{F657D2A2-AC40-411F-B134-37ED772EA16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2ADBF2C-AF4B-4635-A48C-B522D85145AF}" type="pres">
      <dgm:prSet presAssocID="{352B0521-25D5-4B20-BCB2-051702D08A54}" presName="spacer" presStyleCnt="0"/>
      <dgm:spPr/>
    </dgm:pt>
    <dgm:pt modelId="{CD6C520C-A502-41FC-A1EC-D6B1FCDB2FA1}" type="pres">
      <dgm:prSet presAssocID="{DB62DC46-D202-453F-8AC1-65AE8D6125F5}" presName="parentText" presStyleLbl="node1" presStyleIdx="1" presStyleCnt="3" custLinFactNeighborY="939">
        <dgm:presLayoutVars>
          <dgm:chMax val="0"/>
          <dgm:bulletEnabled val="1"/>
        </dgm:presLayoutVars>
      </dgm:prSet>
      <dgm:spPr/>
    </dgm:pt>
    <dgm:pt modelId="{7BC9D052-657B-4A83-8650-EC130F9ABBD1}" type="pres">
      <dgm:prSet presAssocID="{6290AA5F-E3D8-4B49-BD50-6EC5680C3B23}" presName="spacer" presStyleCnt="0"/>
      <dgm:spPr/>
    </dgm:pt>
    <dgm:pt modelId="{08ADDBF5-FEF9-49BA-9296-DCDEBA95C885}" type="pres">
      <dgm:prSet presAssocID="{BF45ACB2-6502-4082-AD44-578CE1EAA1E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D4BB717-B6B5-4589-AE14-683D5700DADC}" type="presOf" srcId="{DB62DC46-D202-453F-8AC1-65AE8D6125F5}" destId="{CD6C520C-A502-41FC-A1EC-D6B1FCDB2FA1}" srcOrd="0" destOrd="0" presId="urn:microsoft.com/office/officeart/2005/8/layout/vList2"/>
    <dgm:cxn modelId="{9AFB1A5D-7BCD-45D1-9C55-6BB59B8EEC9D}" srcId="{3617D1D2-7C4E-42B5-8137-43D0C8CEDEFA}" destId="{F657D2A2-AC40-411F-B134-37ED772EA16E}" srcOrd="0" destOrd="0" parTransId="{25550FC3-72B6-4BF2-813F-8F1A5FEDF088}" sibTransId="{352B0521-25D5-4B20-BCB2-051702D08A54}"/>
    <dgm:cxn modelId="{20177475-6BCE-4A90-BCA1-7930D8B1FA5A}" srcId="{3617D1D2-7C4E-42B5-8137-43D0C8CEDEFA}" destId="{DB62DC46-D202-453F-8AC1-65AE8D6125F5}" srcOrd="1" destOrd="0" parTransId="{C64E8558-4890-4B26-81B6-36BFCAB97FF2}" sibTransId="{6290AA5F-E3D8-4B49-BD50-6EC5680C3B23}"/>
    <dgm:cxn modelId="{14552AA2-A9E5-402D-B7CB-EE9A1D02FE52}" type="presOf" srcId="{F657D2A2-AC40-411F-B134-37ED772EA16E}" destId="{81BEA4E8-93DB-4E88-9DC9-5C606C652345}" srcOrd="0" destOrd="0" presId="urn:microsoft.com/office/officeart/2005/8/layout/vList2"/>
    <dgm:cxn modelId="{2A107ECC-D659-433A-BB62-59E54F63CB94}" type="presOf" srcId="{BF45ACB2-6502-4082-AD44-578CE1EAA1EE}" destId="{08ADDBF5-FEF9-49BA-9296-DCDEBA95C885}" srcOrd="0" destOrd="0" presId="urn:microsoft.com/office/officeart/2005/8/layout/vList2"/>
    <dgm:cxn modelId="{DFB4C7CD-D368-44FC-B692-E84299D5DECD}" srcId="{3617D1D2-7C4E-42B5-8137-43D0C8CEDEFA}" destId="{BF45ACB2-6502-4082-AD44-578CE1EAA1EE}" srcOrd="2" destOrd="0" parTransId="{50336917-ED10-448E-8929-C77723BED7A4}" sibTransId="{A03811FE-B5F8-4C3D-B43E-0F540822F9C5}"/>
    <dgm:cxn modelId="{25112DF4-FC0D-4EED-9F21-A049E9066640}" type="presOf" srcId="{3617D1D2-7C4E-42B5-8137-43D0C8CEDEFA}" destId="{8D07FB08-292F-4AAE-A64F-EF4634FA9681}" srcOrd="0" destOrd="0" presId="urn:microsoft.com/office/officeart/2005/8/layout/vList2"/>
    <dgm:cxn modelId="{70FDAFBD-D57A-40A3-A25D-910304DAEE06}" type="presParOf" srcId="{8D07FB08-292F-4AAE-A64F-EF4634FA9681}" destId="{81BEA4E8-93DB-4E88-9DC9-5C606C652345}" srcOrd="0" destOrd="0" presId="urn:microsoft.com/office/officeart/2005/8/layout/vList2"/>
    <dgm:cxn modelId="{8A4C2F61-3067-4557-A855-F5A127C32535}" type="presParOf" srcId="{8D07FB08-292F-4AAE-A64F-EF4634FA9681}" destId="{32ADBF2C-AF4B-4635-A48C-B522D85145AF}" srcOrd="1" destOrd="0" presId="urn:microsoft.com/office/officeart/2005/8/layout/vList2"/>
    <dgm:cxn modelId="{37FAAF02-198E-471C-8E8D-532C75323B8D}" type="presParOf" srcId="{8D07FB08-292F-4AAE-A64F-EF4634FA9681}" destId="{CD6C520C-A502-41FC-A1EC-D6B1FCDB2FA1}" srcOrd="2" destOrd="0" presId="urn:microsoft.com/office/officeart/2005/8/layout/vList2"/>
    <dgm:cxn modelId="{EAE51138-6EC8-4D80-86E2-7F5F043E4249}" type="presParOf" srcId="{8D07FB08-292F-4AAE-A64F-EF4634FA9681}" destId="{7BC9D052-657B-4A83-8650-EC130F9ABBD1}" srcOrd="3" destOrd="0" presId="urn:microsoft.com/office/officeart/2005/8/layout/vList2"/>
    <dgm:cxn modelId="{119D5BB4-8152-4B47-BEE5-13251716865C}" type="presParOf" srcId="{8D07FB08-292F-4AAE-A64F-EF4634FA9681}" destId="{08ADDBF5-FEF9-49BA-9296-DCDEBA95C88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2B4A94-2A90-44E6-9D61-37AC0DEDCE9F}">
      <dsp:nvSpPr>
        <dsp:cNvPr id="0" name=""/>
        <dsp:cNvSpPr/>
      </dsp:nvSpPr>
      <dsp:spPr>
        <a:xfrm>
          <a:off x="328264" y="1028289"/>
          <a:ext cx="1009001" cy="1009001"/>
        </a:xfrm>
        <a:prstGeom prst="round2DiagRect">
          <a:avLst>
            <a:gd name="adj1" fmla="val 29727"/>
            <a:gd name="adj2" fmla="val 0"/>
          </a:avLst>
        </a:prstGeom>
        <a:solidFill>
          <a:schemeClr val="bg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3646A5-09C8-4490-B18C-981CE7EC38F3}">
      <dsp:nvSpPr>
        <dsp:cNvPr id="0" name=""/>
        <dsp:cNvSpPr/>
      </dsp:nvSpPr>
      <dsp:spPr>
        <a:xfrm>
          <a:off x="543297" y="1243322"/>
          <a:ext cx="578935" cy="57893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36F8AE-DE2A-456A-A4A5-EFEC0CC01A9D}">
      <dsp:nvSpPr>
        <dsp:cNvPr id="0" name=""/>
        <dsp:cNvSpPr/>
      </dsp:nvSpPr>
      <dsp:spPr>
        <a:xfrm>
          <a:off x="5714" y="2351570"/>
          <a:ext cx="1654101" cy="753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b="1" kern="12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Vision Process (Update)</a:t>
          </a:r>
        </a:p>
      </dsp:txBody>
      <dsp:txXfrm>
        <a:off x="5714" y="2351570"/>
        <a:ext cx="1654101" cy="753227"/>
      </dsp:txXfrm>
    </dsp:sp>
    <dsp:sp modelId="{7E027563-F463-44B0-8765-5501EDE2B234}">
      <dsp:nvSpPr>
        <dsp:cNvPr id="0" name=""/>
        <dsp:cNvSpPr/>
      </dsp:nvSpPr>
      <dsp:spPr>
        <a:xfrm>
          <a:off x="2271833" y="1028289"/>
          <a:ext cx="1009001" cy="1009001"/>
        </a:xfrm>
        <a:prstGeom prst="round2DiagRect">
          <a:avLst>
            <a:gd name="adj1" fmla="val 29727"/>
            <a:gd name="adj2" fmla="val 0"/>
          </a:avLst>
        </a:prstGeom>
        <a:solidFill>
          <a:schemeClr val="bg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14B150-69C5-4C3C-953B-8DE9C6E30BB8}">
      <dsp:nvSpPr>
        <dsp:cNvPr id="0" name=""/>
        <dsp:cNvSpPr/>
      </dsp:nvSpPr>
      <dsp:spPr>
        <a:xfrm>
          <a:off x="2486866" y="1243322"/>
          <a:ext cx="578935" cy="57893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471443-ACB7-4B36-A755-4B3196A1C609}">
      <dsp:nvSpPr>
        <dsp:cNvPr id="0" name=""/>
        <dsp:cNvSpPr/>
      </dsp:nvSpPr>
      <dsp:spPr>
        <a:xfrm>
          <a:off x="1949283" y="2351570"/>
          <a:ext cx="1654101" cy="753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b="1" kern="12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Water and Resiliency</a:t>
          </a:r>
        </a:p>
      </dsp:txBody>
      <dsp:txXfrm>
        <a:off x="1949283" y="2351570"/>
        <a:ext cx="1654101" cy="753227"/>
      </dsp:txXfrm>
    </dsp:sp>
    <dsp:sp modelId="{4445F507-7D6B-4659-988F-DF6BC8A2DCC1}">
      <dsp:nvSpPr>
        <dsp:cNvPr id="0" name=""/>
        <dsp:cNvSpPr/>
      </dsp:nvSpPr>
      <dsp:spPr>
        <a:xfrm>
          <a:off x="4531848" y="1028289"/>
          <a:ext cx="1009001" cy="1009001"/>
        </a:xfrm>
        <a:prstGeom prst="round2DiagRect">
          <a:avLst>
            <a:gd name="adj1" fmla="val 29727"/>
            <a:gd name="adj2" fmla="val 0"/>
          </a:avLst>
        </a:prstGeom>
        <a:solidFill>
          <a:schemeClr val="bg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CE82C0-D574-4885-84D7-D197263277DF}">
      <dsp:nvSpPr>
        <dsp:cNvPr id="0" name=""/>
        <dsp:cNvSpPr/>
      </dsp:nvSpPr>
      <dsp:spPr>
        <a:xfrm>
          <a:off x="4746882" y="1243322"/>
          <a:ext cx="578935" cy="57893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49BAC6-947B-4987-9F6D-9D11334E5714}">
      <dsp:nvSpPr>
        <dsp:cNvPr id="0" name=""/>
        <dsp:cNvSpPr/>
      </dsp:nvSpPr>
      <dsp:spPr>
        <a:xfrm>
          <a:off x="3892852" y="2351570"/>
          <a:ext cx="2286993" cy="753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b="1" kern="12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Growth Management versus Re-Development</a:t>
          </a:r>
        </a:p>
      </dsp:txBody>
      <dsp:txXfrm>
        <a:off x="3892852" y="2351570"/>
        <a:ext cx="2286993" cy="753227"/>
      </dsp:txXfrm>
    </dsp:sp>
    <dsp:sp modelId="{3F44D3D6-F45A-4BA2-8B6A-15B2F94C1848}">
      <dsp:nvSpPr>
        <dsp:cNvPr id="0" name=""/>
        <dsp:cNvSpPr/>
      </dsp:nvSpPr>
      <dsp:spPr>
        <a:xfrm>
          <a:off x="6791864" y="1028289"/>
          <a:ext cx="1009001" cy="1009001"/>
        </a:xfrm>
        <a:prstGeom prst="round2DiagRect">
          <a:avLst>
            <a:gd name="adj1" fmla="val 29727"/>
            <a:gd name="adj2" fmla="val 0"/>
          </a:avLst>
        </a:prstGeom>
        <a:solidFill>
          <a:schemeClr val="bg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1A6AB2-263B-44F2-8748-503E479B1FEC}">
      <dsp:nvSpPr>
        <dsp:cNvPr id="0" name=""/>
        <dsp:cNvSpPr/>
      </dsp:nvSpPr>
      <dsp:spPr>
        <a:xfrm>
          <a:off x="6987647" y="1215585"/>
          <a:ext cx="578935" cy="57893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9FA7B2-5439-49FF-981B-A6096B0CD2BA}">
      <dsp:nvSpPr>
        <dsp:cNvPr id="0" name=""/>
        <dsp:cNvSpPr/>
      </dsp:nvSpPr>
      <dsp:spPr>
        <a:xfrm>
          <a:off x="6469314" y="2351570"/>
          <a:ext cx="1654101" cy="753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b="1" kern="12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Traffic---US 41 (Tamiami Trail)</a:t>
          </a:r>
        </a:p>
      </dsp:txBody>
      <dsp:txXfrm>
        <a:off x="6469314" y="2351570"/>
        <a:ext cx="1654101" cy="753227"/>
      </dsp:txXfrm>
    </dsp:sp>
    <dsp:sp modelId="{8BC48DE0-18D7-4B88-9AD3-D473FFF76867}">
      <dsp:nvSpPr>
        <dsp:cNvPr id="0" name=""/>
        <dsp:cNvSpPr/>
      </dsp:nvSpPr>
      <dsp:spPr>
        <a:xfrm>
          <a:off x="8735433" y="1028289"/>
          <a:ext cx="1009001" cy="1009001"/>
        </a:xfrm>
        <a:prstGeom prst="round2DiagRect">
          <a:avLst>
            <a:gd name="adj1" fmla="val 29727"/>
            <a:gd name="adj2" fmla="val 0"/>
          </a:avLst>
        </a:prstGeom>
        <a:solidFill>
          <a:schemeClr val="bg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4B89F6-0B8F-4DC7-B6C2-1A536FAAA693}">
      <dsp:nvSpPr>
        <dsp:cNvPr id="0" name=""/>
        <dsp:cNvSpPr/>
      </dsp:nvSpPr>
      <dsp:spPr>
        <a:xfrm>
          <a:off x="8950466" y="1243322"/>
          <a:ext cx="578935" cy="57893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2D37DF-86A2-41A7-9612-414EE2D867FB}">
      <dsp:nvSpPr>
        <dsp:cNvPr id="0" name=""/>
        <dsp:cNvSpPr/>
      </dsp:nvSpPr>
      <dsp:spPr>
        <a:xfrm>
          <a:off x="8412883" y="2351570"/>
          <a:ext cx="1654101" cy="753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400" b="1" kern="12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Parking (Quantity versus Convenience</a:t>
          </a:r>
          <a:r>
            <a:rPr lang="en-US" sz="1100" kern="1200" dirty="0"/>
            <a:t>)</a:t>
          </a:r>
        </a:p>
      </dsp:txBody>
      <dsp:txXfrm>
        <a:off x="8412883" y="2351570"/>
        <a:ext cx="1654101" cy="753227"/>
      </dsp:txXfrm>
    </dsp:sp>
    <dsp:sp modelId="{7C9B5D26-FDC2-47BD-9398-C6068CD4CD45}">
      <dsp:nvSpPr>
        <dsp:cNvPr id="0" name=""/>
        <dsp:cNvSpPr/>
      </dsp:nvSpPr>
      <dsp:spPr>
        <a:xfrm>
          <a:off x="10679003" y="1028289"/>
          <a:ext cx="1009001" cy="1009001"/>
        </a:xfrm>
        <a:prstGeom prst="round2DiagRect">
          <a:avLst>
            <a:gd name="adj1" fmla="val 29727"/>
            <a:gd name="adj2" fmla="val 0"/>
          </a:avLst>
        </a:prstGeom>
        <a:solidFill>
          <a:schemeClr val="bg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F8E7ED-DDCA-4B39-AF2E-96F710FD720D}">
      <dsp:nvSpPr>
        <dsp:cNvPr id="0" name=""/>
        <dsp:cNvSpPr/>
      </dsp:nvSpPr>
      <dsp:spPr>
        <a:xfrm>
          <a:off x="10894036" y="1243322"/>
          <a:ext cx="578935" cy="578935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53475B-B27F-4105-AA7F-D2D50CE6AAAB}">
      <dsp:nvSpPr>
        <dsp:cNvPr id="0" name=""/>
        <dsp:cNvSpPr/>
      </dsp:nvSpPr>
      <dsp:spPr>
        <a:xfrm>
          <a:off x="10356453" y="2351570"/>
          <a:ext cx="1654101" cy="7532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b="1" kern="12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Service/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b="1" kern="12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Transaction Economy Sustainability Concerns</a:t>
          </a:r>
        </a:p>
      </dsp:txBody>
      <dsp:txXfrm>
        <a:off x="10356453" y="2351570"/>
        <a:ext cx="1654101" cy="7532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BEA4E8-93DB-4E88-9DC9-5C606C652345}">
      <dsp:nvSpPr>
        <dsp:cNvPr id="0" name=""/>
        <dsp:cNvSpPr/>
      </dsp:nvSpPr>
      <dsp:spPr>
        <a:xfrm>
          <a:off x="0" y="409"/>
          <a:ext cx="4819653" cy="1234212"/>
        </a:xfrm>
        <a:prstGeom prst="roundRect">
          <a:avLst/>
        </a:prstGeom>
        <a:gradFill rotWithShape="0">
          <a:gsLst>
            <a:gs pos="0">
              <a:schemeClr val="tx2">
                <a:lumMod val="20000"/>
                <a:lumOff val="80000"/>
              </a:schemeClr>
            </a:gs>
            <a:gs pos="100000">
              <a:schemeClr val="bg2">
                <a:lumMod val="75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>
                  <a:lumMod val="75000"/>
                  <a:lumOff val="25000"/>
                </a:schemeClr>
              </a:solidFill>
            </a:rPr>
            <a:t>Number one priority for the city is for the State to fix the stormwater infrastructure.  The deficiency contributes to water quality problems and potholes.</a:t>
          </a:r>
        </a:p>
      </dsp:txBody>
      <dsp:txXfrm>
        <a:off x="60249" y="60658"/>
        <a:ext cx="4699155" cy="1113714"/>
      </dsp:txXfrm>
    </dsp:sp>
    <dsp:sp modelId="{CD6C520C-A502-41FC-A1EC-D6B1FCDB2FA1}">
      <dsp:nvSpPr>
        <dsp:cNvPr id="0" name=""/>
        <dsp:cNvSpPr/>
      </dsp:nvSpPr>
      <dsp:spPr>
        <a:xfrm>
          <a:off x="0" y="1248561"/>
          <a:ext cx="4819653" cy="1234212"/>
        </a:xfrm>
        <a:prstGeom prst="roundRect">
          <a:avLst/>
        </a:prstGeom>
        <a:gradFill rotWithShape="0">
          <a:gsLst>
            <a:gs pos="0">
              <a:schemeClr val="tx2">
                <a:lumMod val="20000"/>
                <a:lumOff val="80000"/>
              </a:schemeClr>
            </a:gs>
            <a:gs pos="100000">
              <a:schemeClr val="bg2">
                <a:lumMod val="75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>
                  <a:lumMod val="75000"/>
                  <a:lumOff val="25000"/>
                </a:schemeClr>
              </a:solidFill>
            </a:rPr>
            <a:t>Traffic flow….the City opposes any reductions in lanes.</a:t>
          </a:r>
        </a:p>
      </dsp:txBody>
      <dsp:txXfrm>
        <a:off x="60249" y="1308810"/>
        <a:ext cx="4699155" cy="1113714"/>
      </dsp:txXfrm>
    </dsp:sp>
    <dsp:sp modelId="{08ADDBF5-FEF9-49BA-9296-DCDEBA95C885}">
      <dsp:nvSpPr>
        <dsp:cNvPr id="0" name=""/>
        <dsp:cNvSpPr/>
      </dsp:nvSpPr>
      <dsp:spPr>
        <a:xfrm>
          <a:off x="0" y="2496453"/>
          <a:ext cx="4819653" cy="1234212"/>
        </a:xfrm>
        <a:prstGeom prst="roundRect">
          <a:avLst/>
        </a:prstGeom>
        <a:gradFill rotWithShape="0">
          <a:gsLst>
            <a:gs pos="0">
              <a:schemeClr val="tx2">
                <a:lumMod val="20000"/>
                <a:lumOff val="80000"/>
              </a:schemeClr>
            </a:gs>
            <a:gs pos="100000">
              <a:schemeClr val="bg2">
                <a:lumMod val="75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>
                  <a:lumMod val="75000"/>
                  <a:lumOff val="25000"/>
                </a:schemeClr>
              </a:solidFill>
            </a:rPr>
            <a:t>City desires better traffic solutions for the “four corners” intersection</a:t>
          </a:r>
        </a:p>
      </dsp:txBody>
      <dsp:txXfrm>
        <a:off x="60249" y="2556702"/>
        <a:ext cx="4699155" cy="11137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2EBF610-B82B-45C9-97E3-06CFDB95F121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5C9BD3D-8494-4490-A395-99AB050D1D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023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C9BD3D-8494-4490-A395-99AB050D1D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49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C9BD3D-8494-4490-A395-99AB050D1DF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2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C9BD3D-8494-4490-A395-99AB050D1DF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59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C9BD3D-8494-4490-A395-99AB050D1DF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874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C9BD3D-8494-4490-A395-99AB050D1DF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295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C9BD3D-8494-4490-A395-99AB050D1DF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1007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C9BD3D-8494-4490-A395-99AB050D1DF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819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C9BD3D-8494-4490-A395-99AB050D1DF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083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ECE8B-D022-4EB6-B488-55A134459970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4380-6A57-484C-A523-99E37A2F9E27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0456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ECE8B-D022-4EB6-B488-55A134459970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4380-6A57-484C-A523-99E37A2F9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44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ECE8B-D022-4EB6-B488-55A134459970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4380-6A57-484C-A523-99E37A2F9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12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ECE8B-D022-4EB6-B488-55A134459970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4380-6A57-484C-A523-99E37A2F9E2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055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ECE8B-D022-4EB6-B488-55A134459970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4380-6A57-484C-A523-99E37A2F9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026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ECE8B-D022-4EB6-B488-55A134459970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4380-6A57-484C-A523-99E37A2F9E2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1382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ECE8B-D022-4EB6-B488-55A134459970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4380-6A57-484C-A523-99E37A2F9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3478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ECE8B-D022-4EB6-B488-55A134459970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4380-6A57-484C-A523-99E37A2F9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6155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ECE8B-D022-4EB6-B488-55A134459970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4380-6A57-484C-A523-99E37A2F9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195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ECE8B-D022-4EB6-B488-55A134459970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4380-6A57-484C-A523-99E37A2F9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615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ECE8B-D022-4EB6-B488-55A134459970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4380-6A57-484C-A523-99E37A2F9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283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ECE8B-D022-4EB6-B488-55A134459970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4380-6A57-484C-A523-99E37A2F9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795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ECE8B-D022-4EB6-B488-55A134459970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4380-6A57-484C-A523-99E37A2F9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209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ECE8B-D022-4EB6-B488-55A134459970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4380-6A57-484C-A523-99E37A2F9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69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ECE8B-D022-4EB6-B488-55A134459970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4380-6A57-484C-A523-99E37A2F9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50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ECE8B-D022-4EB6-B488-55A134459970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4380-6A57-484C-A523-99E37A2F9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797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ECE8B-D022-4EB6-B488-55A134459970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4380-6A57-484C-A523-99E37A2F9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920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5BECE8B-D022-4EB6-B488-55A134459970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B7F4380-6A57-484C-A523-99E37A2F9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697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7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8.svg"/><Relationship Id="rId9" Type="http://schemas.microsoft.com/office/2007/relationships/diagramDrawing" Target="../diagrams/drawin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19B315F0-2F2E-4749-9C08-6F2B59723F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35A481B-C639-4892-B0EF-4D8373A9B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4639734" cy="6858000"/>
          </a:xfrm>
          <a:prstGeom prst="rect">
            <a:avLst/>
          </a:prstGeom>
          <a:solidFill>
            <a:schemeClr val="bg2">
              <a:lumMod val="75000"/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052BD58B-6284-459E-9FF4-A97F3A569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438656" cy="6858000"/>
          </a:xfrm>
          <a:prstGeom prst="rect">
            <a:avLst/>
          </a:prstGeom>
          <a:solidFill>
            <a:schemeClr val="bg1">
              <a:lumMod val="75000"/>
              <a:lumOff val="2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E1911703-8F76-418B-A5BE-312E5FF988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3449715"/>
            <a:ext cx="2981858" cy="3208867"/>
            <a:chOff x="9206969" y="2963333"/>
            <a:chExt cx="2981858" cy="3208867"/>
          </a:xfrm>
        </p:grpSpPr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683E51D0-80D2-4A0E-BC33-FC2854416D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66DDC556-F181-4330-9D5E-06CD9B5F75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41744895-D69C-4B43-BBB6-644C78E572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4547E019-B61B-46EA-8987-B3A661CFBB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5A95601E-850C-471E-B37C-61C13AB1C1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99D091C-7A49-4958-9F0C-0F6826BA2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70701" y="819755"/>
            <a:ext cx="6159273" cy="4495801"/>
          </a:xfrm>
        </p:spPr>
        <p:txBody>
          <a:bodyPr anchor="ctr">
            <a:normAutofit/>
          </a:bodyPr>
          <a:lstStyle/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City of Naples</a:t>
            </a:r>
            <a:b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2020-2030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4113AA-B9A0-446D-8DD6-CEA6616CA6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8171" y="685798"/>
            <a:ext cx="2502578" cy="4495801"/>
          </a:xfrm>
        </p:spPr>
        <p:txBody>
          <a:bodyPr anchor="ctr">
            <a:normAutofit/>
          </a:bodyPr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November 7, 2019</a:t>
            </a:r>
          </a:p>
        </p:txBody>
      </p:sp>
    </p:spTree>
    <p:extLst>
      <p:ext uri="{BB962C8B-B14F-4D97-AF65-F5344CB8AC3E}">
        <p14:creationId xmlns:p14="http://schemas.microsoft.com/office/powerpoint/2010/main" val="1040310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2600CBB-0CF8-4237-8491-B7864363D2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dk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dk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40375F-855B-4E21-8AAB-D0F71B8D4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7818" y="4989500"/>
            <a:ext cx="9269412" cy="1155267"/>
          </a:xfrm>
        </p:spPr>
        <p:txBody>
          <a:bodyPr anchor="ctr">
            <a:norm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Variables</a:t>
            </a:r>
          </a:p>
        </p:txBody>
      </p:sp>
      <p:sp>
        <p:nvSpPr>
          <p:cNvPr id="12" name="Snip Diagonal Corner Rectangle 21">
            <a:extLst>
              <a:ext uri="{FF2B5EF4-FFF2-40B4-BE49-F238E27FC236}">
                <a16:creationId xmlns:a16="http://schemas.microsoft.com/office/drawing/2014/main" id="{E4CBBC1E-991D-4CF9-BCA5-AB1496871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88824" cy="4572000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alpha val="1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A273F317-1E32-419A-9052-BAFE027DC3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2313171"/>
              </p:ext>
            </p:extLst>
          </p:nvPr>
        </p:nvGraphicFramePr>
        <p:xfrm>
          <a:off x="-3174" y="647663"/>
          <a:ext cx="12016269" cy="4133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527690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509B08A-C1EC-478C-86AF-60ADE06D9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B0E97C-F27B-4563-85B1-35BA74841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953" y="1996737"/>
            <a:ext cx="4818656" cy="460374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Vision Process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1CC330-4259-4C32-BF8B-5FE13FFAB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6096001" cy="6858000"/>
          </a:xfrm>
          <a:prstGeom prst="rect">
            <a:avLst/>
          </a:prstGeom>
          <a:solidFill>
            <a:schemeClr val="bg2">
              <a:alpha val="97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5DC08-9B20-4C9F-880B-DCF1E48F2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5290" y="1127125"/>
            <a:ext cx="5076757" cy="460375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Report Card and Summary – City Council October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Staff provided direction to build objectives for a 2030 Plan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First budget funding 2030 plan will be FY2020-21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Priority setting workshop for budget development tentatively scheduled for February 2020</a:t>
            </a:r>
          </a:p>
        </p:txBody>
      </p:sp>
      <p:pic>
        <p:nvPicPr>
          <p:cNvPr id="11" name="Graphic 10" descr="Head with gears">
            <a:extLst>
              <a:ext uri="{FF2B5EF4-FFF2-40B4-BE49-F238E27FC236}">
                <a16:creationId xmlns:a16="http://schemas.microsoft.com/office/drawing/2014/main" id="{A42862D7-4547-4C6B-A646-71760E660A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2079390" y="1584325"/>
            <a:ext cx="1937220" cy="1937220"/>
          </a:xfrm>
          <a:prstGeom prst="rect">
            <a:avLst/>
          </a:prstGeom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1500501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0FE681-1E05-478A-89DC-5F7AB37CF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B827B1-70D7-4CE6-8AD2-7E572A234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5" y="1410629"/>
            <a:ext cx="4065570" cy="4892040"/>
          </a:xfrm>
        </p:spPr>
        <p:txBody>
          <a:bodyPr>
            <a:normAutofit/>
          </a:bodyPr>
          <a:lstStyle/>
          <a:p>
            <a:pPr algn="ctr"/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Water and Resiliency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E2F21DC-5F0E-42CF-B89C-C1E25E175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0783" y="1532373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B2DE8-7F76-47F4-85BB-A00D0BB75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8474" y="771524"/>
            <a:ext cx="6288260" cy="4892040"/>
          </a:xfrm>
        </p:spPr>
        <p:txBody>
          <a:bodyPr>
            <a:normAutofit/>
          </a:bodyPr>
          <a:lstStyle/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Vulnerability Assessment underway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Septic to Sewer conversions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Gulf stormwater outfall pipes project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Utilities enhancements with street redevelopment (8</a:t>
            </a:r>
            <a:r>
              <a:rPr lang="en-US" sz="2400" baseline="30000" dirty="0">
                <a:solidFill>
                  <a:schemeClr val="tx1"/>
                </a:solidFill>
              </a:rPr>
              <a:t>th</a:t>
            </a:r>
            <a:r>
              <a:rPr lang="en-US" sz="2400" dirty="0">
                <a:solidFill>
                  <a:schemeClr val="tx1"/>
                </a:solidFill>
              </a:rPr>
              <a:t> Street, 1</a:t>
            </a:r>
            <a:r>
              <a:rPr lang="en-US" sz="2400" baseline="30000" dirty="0">
                <a:solidFill>
                  <a:schemeClr val="tx1"/>
                </a:solidFill>
              </a:rPr>
              <a:t>st</a:t>
            </a:r>
            <a:r>
              <a:rPr lang="en-US" sz="2400" dirty="0">
                <a:solidFill>
                  <a:schemeClr val="tx1"/>
                </a:solidFill>
              </a:rPr>
              <a:t> Avenue South, 6</a:t>
            </a:r>
            <a:r>
              <a:rPr lang="en-US" sz="2400" baseline="30000" dirty="0">
                <a:solidFill>
                  <a:schemeClr val="tx1"/>
                </a:solidFill>
              </a:rPr>
              <a:t>th</a:t>
            </a:r>
            <a:r>
              <a:rPr lang="en-US" sz="2400" dirty="0">
                <a:solidFill>
                  <a:schemeClr val="tx1"/>
                </a:solidFill>
              </a:rPr>
              <a:t> Avenue South, Gulfshore Blvd., etc.)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Status of the stormwater utility rates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NFIP/FEMA Floodplain Management</a:t>
            </a:r>
          </a:p>
        </p:txBody>
      </p:sp>
      <p:pic>
        <p:nvPicPr>
          <p:cNvPr id="16" name="Graphic 15" descr="Water">
            <a:extLst>
              <a:ext uri="{FF2B5EF4-FFF2-40B4-BE49-F238E27FC236}">
                <a16:creationId xmlns:a16="http://schemas.microsoft.com/office/drawing/2014/main" id="{465D0DAB-DA77-45EE-BB49-5E0FEBEF2B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70489" y="1344246"/>
            <a:ext cx="1787573" cy="1787573"/>
          </a:xfrm>
          <a:prstGeom prst="rect">
            <a:avLst/>
          </a:prstGeom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1845370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509B08A-C1EC-478C-86AF-60ADE06D9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1CC330-4259-4C32-BF8B-5FE13FFAB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6096001" cy="6858000"/>
          </a:xfrm>
          <a:prstGeom prst="rect">
            <a:avLst/>
          </a:prstGeom>
          <a:solidFill>
            <a:schemeClr val="bg2">
              <a:alpha val="97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5DC08-9B20-4C9F-880B-DCF1E48F2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1127125"/>
            <a:ext cx="6096001" cy="4603750"/>
          </a:xfrm>
        </p:spPr>
        <p:txBody>
          <a:bodyPr>
            <a:noAutofit/>
          </a:bodyPr>
          <a:lstStyle/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The city is built out….development now is RE-development</a:t>
            </a:r>
          </a:p>
          <a:p>
            <a:pPr lvl="1">
              <a:buSzPct val="100000"/>
              <a:buFont typeface="Century Gothic" panose="020B0502020202020204" pitchFamily="34" charset="0"/>
              <a:buChar char="–"/>
            </a:pPr>
            <a:r>
              <a:rPr lang="en-US" dirty="0">
                <a:solidFill>
                  <a:schemeClr val="tx1"/>
                </a:solidFill>
              </a:rPr>
              <a:t>The replacement of one structure with a new structure, not the development of vacant land.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The planning question, commercial vs residential or mixed use?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Density discussions relate directly to traffic impacts.  Commercial development create more points of contact with infrastructure than a residential property (i.e. McDonalds versus a home).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If less density/impacts is desired, residential-walkable-mixed use re-development should be the goal.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0B0B25-CCCA-4A78-ABF1-6E94A8FE93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6185" y="984889"/>
            <a:ext cx="2898878" cy="289887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5C33CF62-79DA-46E6-B49F-756A461A9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19200" y="3429000"/>
            <a:ext cx="8534400" cy="1506537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Growth Management 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 Re-Development</a:t>
            </a:r>
          </a:p>
        </p:txBody>
      </p:sp>
    </p:spTree>
    <p:extLst>
      <p:ext uri="{BB962C8B-B14F-4D97-AF65-F5344CB8AC3E}">
        <p14:creationId xmlns:p14="http://schemas.microsoft.com/office/powerpoint/2010/main" val="1036848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24D9F5B-C72B-41EE-97C2-D3600B6271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E54D16-22C6-44D7-98CB-21409D760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6431" y="-29634"/>
            <a:ext cx="9270609" cy="1507067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Traffic-US41/Tamiami Trail</a:t>
            </a:r>
          </a:p>
        </p:txBody>
      </p:sp>
      <p:pic>
        <p:nvPicPr>
          <p:cNvPr id="4" name="Graphic 3" descr="Traffic light">
            <a:extLst>
              <a:ext uri="{FF2B5EF4-FFF2-40B4-BE49-F238E27FC236}">
                <a16:creationId xmlns:a16="http://schemas.microsoft.com/office/drawing/2014/main" id="{F6EF7860-9E36-4937-85C1-BA852F13E4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40284" y="1829591"/>
            <a:ext cx="2936622" cy="2910952"/>
          </a:xfrm>
          <a:prstGeom prst="rect">
            <a:avLst/>
          </a:prstGeom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0180A64C-1862-4B1B-8953-FA96DEE4C4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2859A51-B3CA-4126-956F-D0DCCBA212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ECA05ED-FBC3-48F4-8E6D-AB89EC6081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EE24CC5-F080-45A3-B2B4-59A7BCA5A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3EC6EC2-2351-427C-90C2-F107915733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D524D87A-9540-4F77-B006-823176623B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AD23DB6-504F-4D57-992B-895B607F87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6014301"/>
              </p:ext>
            </p:extLst>
          </p:nvPr>
        </p:nvGraphicFramePr>
        <p:xfrm>
          <a:off x="4255499" y="1656173"/>
          <a:ext cx="4819653" cy="37310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9980526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89948-720B-406E-986A-FB7B90F9D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928" y="3123755"/>
            <a:ext cx="3424852" cy="1507067"/>
          </a:xfrm>
        </p:spPr>
        <p:txBody>
          <a:bodyPr>
            <a:noAutofit/>
          </a:bodyPr>
          <a:lstStyle/>
          <a:p>
            <a:pPr algn="ctr"/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Parking</a:t>
            </a:r>
          </a:p>
        </p:txBody>
      </p:sp>
      <p:pic>
        <p:nvPicPr>
          <p:cNvPr id="7" name="Graphic 6" descr="Taxi">
            <a:extLst>
              <a:ext uri="{FF2B5EF4-FFF2-40B4-BE49-F238E27FC236}">
                <a16:creationId xmlns:a16="http://schemas.microsoft.com/office/drawing/2014/main" id="{59900C81-302B-466E-BD2A-4FD8E31962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/>
        </p:blipFill>
        <p:spPr>
          <a:xfrm>
            <a:off x="1128643" y="1616051"/>
            <a:ext cx="2253421" cy="2253421"/>
          </a:xfrm>
          <a:prstGeom prst="rect">
            <a:avLst/>
          </a:prstGeom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1C80D-32CD-4139-B98A-CBE982441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04476" y="1436174"/>
            <a:ext cx="6593129" cy="3575884"/>
          </a:xfrm>
        </p:spPr>
        <p:txBody>
          <a:bodyPr>
            <a:noAutofit/>
          </a:bodyPr>
          <a:lstStyle/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Opposing thought processes of Quantity versus Convenience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To parking garage or not to parking garage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Ride-sharing, valet service, autonomous vehicles and public transportation (CAT, slider)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Is a parking lot the best use of re-development opportunities?</a:t>
            </a: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Do we really have a quantity problem that compels financial investment?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007CF4A-C641-489C-90F4-00D50862519B}"/>
              </a:ext>
            </a:extLst>
          </p:cNvPr>
          <p:cNvCxnSpPr>
            <a:cxnSpLocks/>
          </p:cNvCxnSpPr>
          <p:nvPr/>
        </p:nvCxnSpPr>
        <p:spPr>
          <a:xfrm>
            <a:off x="4226312" y="1616051"/>
            <a:ext cx="0" cy="3221125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982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4E5D790-EF7E-4E52-B208-793079B49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5" y="2"/>
            <a:ext cx="121920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Snip Diagonal Corner Rectangle 6">
            <a:extLst>
              <a:ext uri="{FF2B5EF4-FFF2-40B4-BE49-F238E27FC236}">
                <a16:creationId xmlns:a16="http://schemas.microsoft.com/office/drawing/2014/main" id="{479F3ED9-A242-463F-84AE-C4B05016BD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25" y="2"/>
            <a:ext cx="12191075" cy="68579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A6549C-A34A-4D9E-A084-CCFE76CDB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0946" y="467808"/>
            <a:ext cx="8909504" cy="1507067"/>
          </a:xfrm>
        </p:spPr>
        <p:txBody>
          <a:bodyPr>
            <a:noAutofit/>
          </a:bodyPr>
          <a:lstStyle/>
          <a:p>
            <a:pPr algn="ctr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City Economy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Construction and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BFBED-D0E8-42FD-B812-55125970F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8498" y="1974876"/>
            <a:ext cx="8534400" cy="408307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Construction, professional services and retail/hospitality services rule the local economy. </a:t>
            </a:r>
          </a:p>
          <a:p>
            <a:pPr>
              <a:lnSpc>
                <a:spcPct val="9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sz="1800">
                <a:solidFill>
                  <a:schemeClr val="tx1"/>
                </a:solidFill>
              </a:rPr>
              <a:t>Re-development </a:t>
            </a:r>
            <a:r>
              <a:rPr lang="en-US" sz="1800" dirty="0">
                <a:solidFill>
                  <a:schemeClr val="tx1"/>
                </a:solidFill>
              </a:rPr>
              <a:t>driven by economic demands can help alleviate the pressures of the questions; if done correctly.</a:t>
            </a:r>
          </a:p>
          <a:p>
            <a:pPr>
              <a:lnSpc>
                <a:spcPct val="90000"/>
              </a:lnSpc>
              <a:buSzPct val="10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The question is…..what do we adjust to stay current with residential expectations and also meet market demands?</a:t>
            </a:r>
          </a:p>
        </p:txBody>
      </p:sp>
      <p:pic>
        <p:nvPicPr>
          <p:cNvPr id="16" name="Graphic 15" descr="Dollar">
            <a:extLst>
              <a:ext uri="{FF2B5EF4-FFF2-40B4-BE49-F238E27FC236}">
                <a16:creationId xmlns:a16="http://schemas.microsoft.com/office/drawing/2014/main" id="{51763AB4-4EFD-4191-AC06-36C2916F99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4177" y="2692318"/>
            <a:ext cx="2510437" cy="2510437"/>
          </a:xfrm>
          <a:prstGeom prst="rect">
            <a:avLst/>
          </a:prstGeom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785815756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1462</TotalTime>
  <Words>385</Words>
  <Application>Microsoft Office PowerPoint</Application>
  <PresentationFormat>Widescreen</PresentationFormat>
  <Paragraphs>50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Slice</vt:lpstr>
      <vt:lpstr>City of Naples 2020-2030</vt:lpstr>
      <vt:lpstr>Variables</vt:lpstr>
      <vt:lpstr>Vision Process</vt:lpstr>
      <vt:lpstr>Water and Resiliency</vt:lpstr>
      <vt:lpstr>Growth Management  vs Re-Development</vt:lpstr>
      <vt:lpstr>Traffic-US41/Tamiami Trail</vt:lpstr>
      <vt:lpstr>Parking</vt:lpstr>
      <vt:lpstr>Our City Economy Construction and Services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of Naples 2020-2030</dc:title>
  <dc:creator>Stephanie Sassi</dc:creator>
  <cp:lastModifiedBy>Charles Chapman</cp:lastModifiedBy>
  <cp:revision>7</cp:revision>
  <cp:lastPrinted>2019-11-07T13:01:33Z</cp:lastPrinted>
  <dcterms:created xsi:type="dcterms:W3CDTF">2019-11-04T15:54:16Z</dcterms:created>
  <dcterms:modified xsi:type="dcterms:W3CDTF">2019-11-07T15:17:34Z</dcterms:modified>
</cp:coreProperties>
</file>